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9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82" r:id="rId17"/>
    <p:sldId id="283" r:id="rId18"/>
    <p:sldId id="284" r:id="rId19"/>
    <p:sldId id="285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41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64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29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8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64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0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20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6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8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5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85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6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8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5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59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1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88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Xp6VW1jwnRM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1D26D-496E-A44E-BABD-C86A31B8E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353881"/>
            <a:ext cx="7197726" cy="794836"/>
          </a:xfrm>
        </p:spPr>
        <p:txBody>
          <a:bodyPr>
            <a:normAutofit fontScale="90000"/>
          </a:bodyPr>
          <a:lstStyle/>
          <a:p>
            <a:r>
              <a:rPr lang="pt-BR" dirty="0"/>
              <a:t>Distopia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AC7AF7-EE2A-5E46-BBC6-2E80DC73F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3264598"/>
            <a:ext cx="7197726" cy="3136202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Seminário de Comunicação e Expressão</a:t>
            </a:r>
          </a:p>
          <a:p>
            <a:r>
              <a:rPr lang="pt-BR" i="1" dirty="0" err="1">
                <a:solidFill>
                  <a:schemeClr val="accent1"/>
                </a:solidFill>
              </a:rPr>
              <a:t>Profº</a:t>
            </a:r>
            <a:r>
              <a:rPr lang="pt-BR" i="1" dirty="0">
                <a:solidFill>
                  <a:schemeClr val="accent1"/>
                </a:solidFill>
              </a:rPr>
              <a:t> </a:t>
            </a:r>
            <a:r>
              <a:rPr lang="pt-BR" i="1" dirty="0"/>
              <a:t>Ricardo </a:t>
            </a:r>
            <a:r>
              <a:rPr lang="pt-BR" i="1" dirty="0" err="1"/>
              <a:t>Iannace</a:t>
            </a:r>
            <a:endParaRPr lang="pt-BR" i="1" dirty="0"/>
          </a:p>
          <a:p>
            <a:endParaRPr lang="pt-BR" i="1" dirty="0"/>
          </a:p>
          <a:p>
            <a:r>
              <a:rPr lang="pt-BR" i="1" dirty="0"/>
              <a:t>BRUNO HARNIK </a:t>
            </a:r>
            <a:r>
              <a:rPr lang="pt-BR" i="1" dirty="0">
                <a:solidFill>
                  <a:schemeClr val="accent1"/>
                </a:solidFill>
              </a:rPr>
              <a:t>1110481823052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FERNANDA REIS </a:t>
            </a:r>
            <a:r>
              <a:rPr lang="pt-BR" i="1" dirty="0">
                <a:solidFill>
                  <a:schemeClr val="accent1"/>
                </a:solidFill>
              </a:rPr>
              <a:t>1110481823022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LUIZ FERNANDO </a:t>
            </a:r>
            <a:r>
              <a:rPr lang="pt-BR" i="1" dirty="0">
                <a:solidFill>
                  <a:schemeClr val="accent1"/>
                </a:solidFill>
              </a:rPr>
              <a:t>1110481823051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PAULO FEITOSA </a:t>
            </a:r>
            <a:r>
              <a:rPr lang="pt-BR" i="1" dirty="0">
                <a:solidFill>
                  <a:schemeClr val="accent1"/>
                </a:solidFill>
              </a:rPr>
              <a:t>1110481812051</a:t>
            </a:r>
            <a:br>
              <a:rPr lang="pt-BR" i="1" dirty="0">
                <a:solidFill>
                  <a:schemeClr val="accent1"/>
                </a:solidFill>
              </a:rPr>
            </a:br>
            <a:r>
              <a:rPr lang="pt-BR" i="1" dirty="0"/>
              <a:t>ROBSON FERREIRA </a:t>
            </a:r>
            <a:r>
              <a:rPr lang="pt-BR" i="1" dirty="0">
                <a:solidFill>
                  <a:schemeClr val="accent1"/>
                </a:solidFill>
              </a:rPr>
              <a:t>1110481823026</a:t>
            </a:r>
          </a:p>
        </p:txBody>
      </p:sp>
    </p:spTree>
    <p:extLst>
      <p:ext uri="{BB962C8B-B14F-4D97-AF65-F5344CB8AC3E}">
        <p14:creationId xmlns:p14="http://schemas.microsoft.com/office/powerpoint/2010/main" val="25401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25755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utopia está aí: é uma tendência da realidade, operante e efetiva, mas que não se efetiva enquanto Estado. Ela depende da dimensão ética e política.”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1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“...a racionalização da vida individual e coletiva, e a ideia de que ambas podem </a:t>
            </a:r>
            <a:r>
              <a:rPr lang="pt-BR" i="1" dirty="0" err="1"/>
              <a:t>alcaçar</a:t>
            </a:r>
            <a:r>
              <a:rPr lang="pt-BR" i="1" dirty="0"/>
              <a:t> a perfeição por meio de uma idealidade ético-social platônica.”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6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“...as Ciências Naturais, como as conhecemos, foram construídas no âmbito do humanismo renascentista. A essência do método de Galileu, humanista toscano, estava em considerar o corpo humano como a fonte suprema do conhecimento do universo. Todos os instrumentos científicos inventados ou aperfeiçoados nesse período visavam a aumentar os sentidos corporais humanos, para torná-los mais eficientes.”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6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“...as utopias foram muitas vezes criticadas como promotoras de uma atitude cega para com as “realidades humanas”,  tais como ambições, o desejo de poder, etc., pois não é difícil imaginar uma sociedade ideal quando as realidades concretas não são levadas em consideração.”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5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“Marx e Engels consideravam-se, corretamente, tanto herdeiros quanto liquidadores da utopia. Engels pensava que o socialismo científico mandara definitivamente para a lata de lixo da História a utopia. Hoje podemos assegurar que a História mandou para a lata de lixo o socialismo real, que tanto se inspirou quanto traiu o pensamento de Marx e Engels.”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4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Contexto Histórico: Renascimento 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Platão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A </a:t>
            </a:r>
            <a:r>
              <a:rPr lang="pt-BR" i="1" dirty="0" err="1">
                <a:solidFill>
                  <a:schemeClr val="accent6"/>
                </a:solidFill>
              </a:rPr>
              <a:t>Repúplica</a:t>
            </a:r>
            <a:endParaRPr lang="pt-BR" i="1" dirty="0">
              <a:solidFill>
                <a:schemeClr val="accent6"/>
              </a:solidFill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  <p:pic>
        <p:nvPicPr>
          <p:cNvPr id="1028" name="Picture 4" descr="https://lh3.googleusercontent.com/zG9oAyOPJHhhXOb8ef0aqt9dv7Z4jYOj1pXOZsMHcAr7MVaW34jmalLXh4-HT-Axk7UNDKVmbqRKp5yggqrW6SlqHZphYFU3pigrv3XZGu5zuXuBvwRYiv0YiUZEbUOv9Krq5MjF42U">
            <a:extLst>
              <a:ext uri="{FF2B5EF4-FFF2-40B4-BE49-F238E27FC236}">
                <a16:creationId xmlns:a16="http://schemas.microsoft.com/office/drawing/2014/main" id="{D2F18503-390E-CE4D-8E52-F2EEBA65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30849"/>
            <a:ext cx="1325815" cy="214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0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 O Príncipe </a:t>
            </a:r>
            <a:r>
              <a:rPr lang="pt-BR" i="1" dirty="0" err="1"/>
              <a:t>x</a:t>
            </a:r>
            <a:r>
              <a:rPr lang="pt-BR" i="1" dirty="0"/>
              <a:t> A Utopia</a:t>
            </a:r>
          </a:p>
          <a:p>
            <a:r>
              <a:rPr lang="pt-BR" dirty="0"/>
              <a:t>Semelhanças, discrepâncias e contrastes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8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 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Tomás Morus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A Utopia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  <p:pic>
        <p:nvPicPr>
          <p:cNvPr id="2052" name="Picture 4" descr="https://lh4.googleusercontent.com/XDDfOadC2lCSOXo7hAjy0kTsXQSz4t-6V74W5l1WzDrRJNkL-MtHKA6RP98Gj2OovpYFZRhBYF1_z6PcOn65CL1eartuSM5gD2nIFgjran3b7LdkZcXQyY2O67DaE1RVykDe866VMdM">
            <a:extLst>
              <a:ext uri="{FF2B5EF4-FFF2-40B4-BE49-F238E27FC236}">
                <a16:creationId xmlns:a16="http://schemas.microsoft.com/office/drawing/2014/main" id="{B1875F49-71BE-DC4B-81A8-B6BC61923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30159"/>
            <a:ext cx="1690255" cy="28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60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 </a:t>
            </a:r>
          </a:p>
          <a:p>
            <a:pPr marL="0" indent="0">
              <a:buNone/>
            </a:pPr>
            <a:endParaRPr lang="pt-BR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pt-BR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t-BR" i="1" dirty="0" err="1">
                <a:solidFill>
                  <a:schemeClr val="accent1"/>
                </a:solidFill>
              </a:rPr>
              <a:t>Tommaso</a:t>
            </a:r>
            <a:r>
              <a:rPr lang="pt-BR" i="1" dirty="0">
                <a:solidFill>
                  <a:schemeClr val="accent1"/>
                </a:solidFill>
              </a:rPr>
              <a:t> Campanella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A Cidade do Sol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  <p:pic>
        <p:nvPicPr>
          <p:cNvPr id="3074" name="Picture 2" descr="https://lh6.googleusercontent.com/KJU3PROIzQv2YOcQCmn1E74VwMqv4FAoPg1EbLRkoQJcFNvAa6oYcVfP8XZWW57nPeXpCMRqfFw94BePZ9p2HHBYmtBQC3nwj8Sl_-RD3Wq4H-j7h_AAv2aA06q3Jt_LgP9HqW7CwXI">
            <a:extLst>
              <a:ext uri="{FF2B5EF4-FFF2-40B4-BE49-F238E27FC236}">
                <a16:creationId xmlns:a16="http://schemas.microsoft.com/office/drawing/2014/main" id="{90243E21-BA31-E546-A6EF-85B23CFD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0072"/>
            <a:ext cx="1880173" cy="2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qiItM30IkUwrT1kMg9ow5GyAWP6NWXWJmyHsKIQRnklDBacP-NnnJGIneaQ9BZcVsUDvALLLOD-bf5IlJs1h-UOAeEeZ-GYP6BlPdeSlmSPKdBQsNIyLuyPHgxuF2nVxAmUMAGb5k70">
            <a:extLst>
              <a:ext uri="{FF2B5EF4-FFF2-40B4-BE49-F238E27FC236}">
                <a16:creationId xmlns:a16="http://schemas.microsoft.com/office/drawing/2014/main" id="{3C5A9306-7274-2842-8674-41E261B6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6" y="2142067"/>
            <a:ext cx="2158855" cy="183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80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475CE-4F92-724E-BD8D-F49A599A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1254E-1C1F-D04A-991F-81077F1B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6483"/>
          </a:xfrm>
        </p:spPr>
        <p:txBody>
          <a:bodyPr numCol="2" spcCol="720000">
            <a:noAutofit/>
          </a:bodyPr>
          <a:lstStyle/>
          <a:p>
            <a:pPr>
              <a:lnSpc>
                <a:spcPct val="200000"/>
              </a:lnSpc>
            </a:pPr>
            <a:r>
              <a:rPr lang="pt-BR" sz="2600" dirty="0"/>
              <a:t>Introdução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Definições de dicionário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Conceitos de utopia e distopia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Morfologia da utopia</a:t>
            </a:r>
          </a:p>
          <a:p>
            <a:pPr>
              <a:lnSpc>
                <a:spcPct val="200000"/>
              </a:lnSpc>
            </a:pPr>
            <a:r>
              <a:rPr lang="pt-BR" sz="2600" dirty="0"/>
              <a:t>Contexto histórico</a:t>
            </a:r>
          </a:p>
          <a:p>
            <a:pPr>
              <a:lnSpc>
                <a:spcPct val="200000"/>
              </a:lnSpc>
            </a:pPr>
            <a:r>
              <a:rPr lang="pt-BR" sz="2600" dirty="0" err="1"/>
              <a:t>Retropia</a:t>
            </a:r>
            <a:r>
              <a:rPr lang="pt-BR" sz="2600" dirty="0"/>
              <a:t> de </a:t>
            </a:r>
            <a:r>
              <a:rPr lang="pt-BR" sz="2600" dirty="0" err="1"/>
              <a:t>Baumann</a:t>
            </a:r>
            <a:endParaRPr lang="pt-BR" sz="2600" dirty="0"/>
          </a:p>
          <a:p>
            <a:pPr>
              <a:lnSpc>
                <a:spcPct val="200000"/>
              </a:lnSpc>
            </a:pPr>
            <a:r>
              <a:rPr lang="pt-BR" sz="2600" dirty="0"/>
              <a:t>Obras </a:t>
            </a:r>
            <a:r>
              <a:rPr lang="pt-BR" sz="2600" dirty="0" err="1"/>
              <a:t>distópicas</a:t>
            </a:r>
            <a:endParaRPr lang="pt-BR" sz="2600" dirty="0"/>
          </a:p>
          <a:p>
            <a:pPr>
              <a:lnSpc>
                <a:spcPct val="200000"/>
              </a:lnSpc>
            </a:pPr>
            <a:r>
              <a:rPr lang="pt-BR" sz="2600" dirty="0"/>
              <a:t>Análise do filme: </a:t>
            </a:r>
            <a:r>
              <a:rPr lang="pt-BR" sz="2600" dirty="0" err="1"/>
              <a:t>Wall-E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923202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“Os historiadores Raymond </a:t>
            </a:r>
            <a:r>
              <a:rPr lang="pt-BR" i="1" dirty="0" err="1"/>
              <a:t>Trousson</a:t>
            </a:r>
            <a:r>
              <a:rPr lang="pt-BR" i="1" dirty="0"/>
              <a:t> e </a:t>
            </a:r>
            <a:r>
              <a:rPr lang="pt-BR" i="1" dirty="0" err="1"/>
              <a:t>Massimo</a:t>
            </a:r>
            <a:r>
              <a:rPr lang="pt-BR" i="1" dirty="0"/>
              <a:t> Baldini estabeleceram um significativo esquema geral para a morfologia das utopias, indicando as características do gênero utópico com base em suas próprias deduções e em sugestões colhidas em obras relevantes de outros teóricos...”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08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</a:t>
            </a:r>
            <a:r>
              <a:rPr lang="pt-BR" b="1" i="1" dirty="0" err="1"/>
              <a:t>u-cronia</a:t>
            </a:r>
            <a:r>
              <a:rPr lang="pt-BR" i="1" dirty="0"/>
              <a:t>, ou o desaparecimento do futuro e do passado: a utopia parece ser um plano humano para interromper a História, para pular fora da História e alcançar uma perfeita estabilidade. Muitas vezes os utopistas propõem uma espécie de tempo sem tempo, um eterno presente.”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50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448383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</a:t>
            </a:r>
            <a:r>
              <a:rPr lang="pt-BR" b="1" i="1" dirty="0"/>
              <a:t> autarquia</a:t>
            </a:r>
            <a:r>
              <a:rPr lang="pt-BR" i="1" dirty="0"/>
              <a:t>, ou independência econômica quase absoluta, é outra característica: o utopista professa o desprezo pelo ouro e pela prata.”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3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</a:t>
            </a:r>
            <a:r>
              <a:rPr lang="pt-BR" b="1" i="1" dirty="0"/>
              <a:t>Estrutura geométrica</a:t>
            </a:r>
            <a:r>
              <a:rPr lang="pt-BR" i="1" dirty="0"/>
              <a:t>, sinal evidente do controle perfeito e total: o funcionamento interno do sistema utópico deve ser perfeito como o do relógio. A vida associativa não deve estar submetida à fantasia e à exceção. (...) A paixão pela simetria é um reflexo do amor pela ordem levada a um ponto de misticismo.”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52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</a:t>
            </a:r>
            <a:r>
              <a:rPr lang="pt-BR" b="1" i="1" dirty="0"/>
              <a:t>defesa da legislação e das instituições</a:t>
            </a:r>
            <a:r>
              <a:rPr lang="pt-BR" i="1" dirty="0"/>
              <a:t>: o utopista considera que as leis justas tornam o povo bom, que as instituições formam os costumes...”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6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</a:t>
            </a:r>
            <a:r>
              <a:rPr lang="pt-BR" b="1" i="1" dirty="0"/>
              <a:t>Perfeccionismo e violência</a:t>
            </a:r>
            <a:r>
              <a:rPr lang="pt-BR" i="1" dirty="0"/>
              <a:t>: a convicção de que é possível a construção de um Estado perfeito abre as portas à violência e ao totalitarismo. Para o utopista, toda mudança introduzida no seu esquema é, inequivocamente, uma mudança para pior, um erro inconcebível.”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8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</a:t>
            </a:r>
            <a:r>
              <a:rPr lang="pt-BR" b="1" i="1" dirty="0"/>
              <a:t>Desaparecimento ou marginalização da família</a:t>
            </a:r>
            <a:r>
              <a:rPr lang="pt-BR" i="1" dirty="0"/>
              <a:t>: a existência da família constitui um consistente núcleo de irracionalidade, que pela ótica da utopia deverá ser suprimido ou submetido a regras gerais precisas quando não, expli­citamente, a total controle por parte do Estado. Não apenas o cuidado e a edu­cação da infância, mas até mesmo o nascimento e a concepção são subtraídos ao arbítrio dos indivíduos e confiados a uma planificação racional, que pertence ao Estado e muitas vezes às instituições públicas.”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38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</a:t>
            </a:r>
            <a:r>
              <a:rPr lang="pt-BR" b="1" i="1" dirty="0"/>
              <a:t>Uniformidade social</a:t>
            </a:r>
            <a:r>
              <a:rPr lang="pt-BR" i="1" dirty="0"/>
              <a:t> como principal resultado das leis: o utopista é um integrista que ignora dissensos, oposições, dissidências, reivindicações: por isso na utopia não existem minorias ativas nem partidos políticos.”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50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“O </a:t>
            </a:r>
            <a:r>
              <a:rPr lang="pt-BR" b="1" i="1" dirty="0"/>
              <a:t>dirigismo absoluto</a:t>
            </a:r>
            <a:r>
              <a:rPr lang="pt-BR" i="1" dirty="0"/>
              <a:t> como negação necessária de todo individualismo: o </a:t>
            </a:r>
            <a:r>
              <a:rPr lang="pt-BR" i="1" dirty="0" err="1"/>
              <a:t>utopismo</a:t>
            </a:r>
            <a:r>
              <a:rPr lang="pt-BR" i="1" dirty="0"/>
              <a:t> pressupõe o intervencionismo radical, sendo o indivíduo sempre subordinado às exigências de ordem e de equilíbrio total.”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64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“O </a:t>
            </a:r>
            <a:r>
              <a:rPr lang="pt-BR" b="1" i="1" dirty="0"/>
              <a:t>coletivismo</a:t>
            </a:r>
            <a:r>
              <a:rPr lang="pt-BR" i="1" dirty="0"/>
              <a:t>, justificado pela ausência de propriedade: é mais uma dimensão ética do que econômica (pois garante a igualdade, o que pressupõe a exaltação do trabalho e o horror ao parasitismo social).”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4746B-E9EA-E646-8201-EAECBE19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22D7F1-958A-A94A-B7D0-9C498152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9014790" cy="36491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A palavra “</a:t>
            </a:r>
            <a:r>
              <a:rPr lang="pt-BR" b="1" dirty="0"/>
              <a:t>utopia</a:t>
            </a:r>
            <a:r>
              <a:rPr lang="pt-BR" dirty="0"/>
              <a:t>” foi criada a partir dos termos gregos “</a:t>
            </a:r>
            <a:r>
              <a:rPr lang="pt-BR" dirty="0" err="1"/>
              <a:t>u</a:t>
            </a:r>
            <a:r>
              <a:rPr lang="pt-BR" dirty="0"/>
              <a:t>” (prefixo empregado com conotação negativa) e “</a:t>
            </a:r>
            <a:r>
              <a:rPr lang="pt-BR" dirty="0" err="1"/>
              <a:t>tópos</a:t>
            </a:r>
            <a:r>
              <a:rPr lang="pt-BR" dirty="0"/>
              <a:t>” (lugar), significando “não-lugar” ou “lugar que não existe”.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Exemplos de utopia</a:t>
            </a:r>
          </a:p>
          <a:p>
            <a:pPr marL="0" indent="0">
              <a:buNone/>
            </a:pPr>
            <a:r>
              <a:rPr lang="pt-BR" dirty="0"/>
              <a:t>O termo “</a:t>
            </a:r>
            <a:r>
              <a:rPr lang="pt-BR" b="1" dirty="0"/>
              <a:t>utopia</a:t>
            </a:r>
            <a:r>
              <a:rPr lang="pt-BR" dirty="0"/>
              <a:t>” permanece há séculos e ainda influencia a criação de obras de ficção, filosofia e política. Confira alguns exemplos de utopias imaginadas pelo homem na literatura:</a:t>
            </a:r>
          </a:p>
          <a:p>
            <a:pPr fontAlgn="base"/>
            <a:r>
              <a:rPr lang="pt-BR" dirty="0"/>
              <a:t>A República (cerca de 380 a.C.), de Platão</a:t>
            </a:r>
          </a:p>
          <a:p>
            <a:pPr fontAlgn="base"/>
            <a:r>
              <a:rPr lang="pt-BR" dirty="0"/>
              <a:t>Utopia (1516), de Thomas More</a:t>
            </a:r>
          </a:p>
          <a:p>
            <a:pPr fontAlgn="base"/>
            <a:r>
              <a:rPr lang="pt-BR" dirty="0"/>
              <a:t>A Cidade do Sol (1602), de </a:t>
            </a:r>
            <a:r>
              <a:rPr lang="pt-BR" dirty="0" err="1"/>
              <a:t>Tommaso</a:t>
            </a:r>
            <a:r>
              <a:rPr lang="pt-BR" dirty="0"/>
              <a:t> Campanella</a:t>
            </a:r>
          </a:p>
          <a:p>
            <a:pPr fontAlgn="base"/>
            <a:r>
              <a:rPr lang="pt-BR" dirty="0"/>
              <a:t>A Utopia Moderna (1905), de H. G. Wells</a:t>
            </a:r>
          </a:p>
          <a:p>
            <a:pPr fontAlgn="base"/>
            <a:r>
              <a:rPr lang="pt-BR" dirty="0"/>
              <a:t>O Capital (1848), de Karl Marx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6158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</a:t>
            </a:r>
            <a:r>
              <a:rPr lang="pt-BR" b="1" i="1" dirty="0"/>
              <a:t>onipotência da Pedagogia</a:t>
            </a:r>
            <a:r>
              <a:rPr lang="pt-BR" i="1" dirty="0"/>
              <a:t> como método fundamental de ação sobre o material humano: seu projeto é erradicar do homem a sua natureza primitiva, individualista e anárquica. A Pedagogia é confiada ao Estado...”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53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RETROTOPIA DE BAUMAN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</a:t>
            </a:r>
            <a:r>
              <a:rPr lang="pt-BR" b="1" i="1" dirty="0"/>
              <a:t>onipotência da Pedagogia</a:t>
            </a:r>
            <a:r>
              <a:rPr lang="pt-BR" i="1" dirty="0"/>
              <a:t> como método fundamental de ação sobre o material humano: seu projeto é erradicar do homem a sua natureza primitiva, individualista e anárquica. A Pedagogia é confiada ao Estado...”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100" name="Picture 4" descr="https://lh6.googleusercontent.com/W6HTnXbPy44unI40uR3D1fspcguLsyTq4jhpKWZCBc5nejddncESi8Xy6wxt5CvIL4GufbKjzeIDVb_wEVema66TRRVM2dwPXnRfJv8LWQ-9wp3760pmuoa_VbknhI7Ql6pIMVgs9Cg">
            <a:extLst>
              <a:ext uri="{FF2B5EF4-FFF2-40B4-BE49-F238E27FC236}">
                <a16:creationId xmlns:a16="http://schemas.microsoft.com/office/drawing/2014/main" id="{5F859542-5D1F-8E44-9853-3259ACE32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26" y="2295140"/>
            <a:ext cx="2173560" cy="32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06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Obras </a:t>
            </a:r>
            <a:r>
              <a:rPr lang="pt-BR" dirty="0" err="1"/>
              <a:t>distópicas</a:t>
            </a:r>
            <a:r>
              <a:rPr lang="pt-BR" dirty="0"/>
              <a:t> modernas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50404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</a:t>
            </a:r>
            <a:r>
              <a:rPr lang="pt-BR" b="1" i="1" dirty="0"/>
              <a:t>onipotência da Pedagogia</a:t>
            </a:r>
            <a:r>
              <a:rPr lang="pt-BR" i="1" dirty="0"/>
              <a:t> como método fundamental de ação sobre o material humano: seu projeto é erradicar do homem a sua natureza primitiva, individualista e anárquica. A Pedagogia é confiada ao Estado...”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100" name="Picture 4" descr="https://lh6.googleusercontent.com/W6HTnXbPy44unI40uR3D1fspcguLsyTq4jhpKWZCBc5nejddncESi8Xy6wxt5CvIL4GufbKjzeIDVb_wEVema66TRRVM2dwPXnRfJv8LWQ-9wp3760pmuoa_VbknhI7Ql6pIMVgs9Cg">
            <a:extLst>
              <a:ext uri="{FF2B5EF4-FFF2-40B4-BE49-F238E27FC236}">
                <a16:creationId xmlns:a16="http://schemas.microsoft.com/office/drawing/2014/main" id="{5F859542-5D1F-8E44-9853-3259ACE32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26" y="2295140"/>
            <a:ext cx="2173560" cy="32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5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4746B-E9EA-E646-8201-EAECBE19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Distopia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22D7F1-958A-A94A-B7D0-9C498152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9014790" cy="36491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Um exemplo bastante famoso de </a:t>
            </a:r>
            <a:r>
              <a:rPr lang="pt-BR" b="1" dirty="0"/>
              <a:t>distopia </a:t>
            </a:r>
            <a:r>
              <a:rPr lang="pt-BR" dirty="0"/>
              <a:t>é a obra “Admirável Mundo Novo” (1932), de Aldous Huxley. O romance </a:t>
            </a:r>
            <a:r>
              <a:rPr lang="pt-BR" dirty="0" err="1"/>
              <a:t>distópico</a:t>
            </a:r>
            <a:r>
              <a:rPr lang="pt-BR" dirty="0"/>
              <a:t> narra um hipotético futuro onde os indivíduos são pré-condicionados biologicamente e vivem em uma sociedade organizada por castas. Outro clássico </a:t>
            </a:r>
            <a:r>
              <a:rPr lang="pt-BR" dirty="0" err="1"/>
              <a:t>distópico</a:t>
            </a:r>
            <a:r>
              <a:rPr lang="pt-BR" dirty="0"/>
              <a:t> é “1984”, do autor britânico George Orwell. Publicada em 1949, a obra retrata o cotidiano de um regime político totalitário e repressivo. Confira a seguir outros exemplos de distopias na literatura:</a:t>
            </a:r>
          </a:p>
          <a:p>
            <a:pPr marL="0" indent="0">
              <a:buNone/>
            </a:pPr>
            <a:endParaRPr lang="pt-BR" dirty="0"/>
          </a:p>
          <a:p>
            <a:pPr fontAlgn="base"/>
            <a:r>
              <a:rPr lang="pt-BR" dirty="0"/>
              <a:t>Laranja Mecânica (1971), de Anthony </a:t>
            </a:r>
            <a:r>
              <a:rPr lang="pt-BR" dirty="0" err="1"/>
              <a:t>Burguess</a:t>
            </a:r>
            <a:endParaRPr lang="pt-BR" dirty="0"/>
          </a:p>
          <a:p>
            <a:pPr fontAlgn="base"/>
            <a:r>
              <a:rPr lang="pt-BR" dirty="0"/>
              <a:t>Fahrenheit 451 (1953), de Ray Bradbury</a:t>
            </a:r>
          </a:p>
          <a:p>
            <a:pPr fontAlgn="base"/>
            <a:r>
              <a:rPr lang="pt-BR" dirty="0"/>
              <a:t>O Caçador de Androides (1968), de Philip </a:t>
            </a:r>
            <a:r>
              <a:rPr lang="pt-BR" dirty="0" err="1"/>
              <a:t>K</a:t>
            </a:r>
            <a:r>
              <a:rPr lang="pt-BR" dirty="0"/>
              <a:t>. Dick</a:t>
            </a:r>
          </a:p>
          <a:p>
            <a:pPr fontAlgn="base"/>
            <a:r>
              <a:rPr lang="pt-BR" dirty="0"/>
              <a:t>O Processo (1925), de Franz Kafka</a:t>
            </a:r>
          </a:p>
        </p:txBody>
      </p:sp>
    </p:spTree>
    <p:extLst>
      <p:ext uri="{BB962C8B-B14F-4D97-AF65-F5344CB8AC3E}">
        <p14:creationId xmlns:p14="http://schemas.microsoft.com/office/powerpoint/2010/main" val="340250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F6641-DB84-DC4A-9D4F-1B794B13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Definições de Dicionário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ED2C5E-75B4-FE4F-91CB-088FB824E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218267"/>
            <a:ext cx="4996923" cy="576262"/>
          </a:xfrm>
        </p:spPr>
        <p:txBody>
          <a:bodyPr/>
          <a:lstStyle/>
          <a:p>
            <a:r>
              <a:rPr lang="pt-BR" dirty="0"/>
              <a:t>Utopia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3D246C-36D0-EE44-AACA-429942A791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i="1" dirty="0" err="1">
                <a:solidFill>
                  <a:schemeClr val="accent1"/>
                </a:solidFill>
              </a:rPr>
              <a:t>Substantitvo</a:t>
            </a:r>
            <a:r>
              <a:rPr lang="pt-BR" i="1" dirty="0">
                <a:solidFill>
                  <a:schemeClr val="accent1"/>
                </a:solidFill>
              </a:rPr>
              <a:t> feminino</a:t>
            </a:r>
            <a:br>
              <a:rPr lang="pt-BR" dirty="0"/>
            </a:br>
            <a:r>
              <a:rPr lang="pt-BR" dirty="0">
                <a:solidFill>
                  <a:schemeClr val="accent6"/>
                </a:solidFill>
              </a:rPr>
              <a:t>1. Qualquer descrição ou conceito imaginário de uma sociedade com um sistema social, político e econômico ideal, com leis justas e dirigentes e políticos verdadeiramente empenhados no bem-estar de seus membros.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/>
                </a:solidFill>
              </a:rPr>
              <a:t>2. Plano ou sonho irrealizável; </a:t>
            </a:r>
            <a:r>
              <a:rPr lang="pt-BR" dirty="0" err="1">
                <a:solidFill>
                  <a:schemeClr val="accent6"/>
                </a:solidFill>
              </a:rPr>
              <a:t>idéia</a:t>
            </a:r>
            <a:r>
              <a:rPr lang="pt-BR" dirty="0">
                <a:solidFill>
                  <a:schemeClr val="accent6"/>
                </a:solidFill>
              </a:rPr>
              <a:t> generosa, porém impossível; fantasia, quimera.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/>
                </a:solidFill>
              </a:rPr>
              <a:t>3. Fantasia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A610B2-D8BB-AA42-9725-F460D9C19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1893" y="2226734"/>
            <a:ext cx="4996923" cy="576262"/>
          </a:xfrm>
        </p:spPr>
        <p:txBody>
          <a:bodyPr/>
          <a:lstStyle/>
          <a:p>
            <a:r>
              <a:rPr lang="pt-BR" dirty="0"/>
              <a:t>Distopia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7D58BA-7974-BA49-B7B7-0B037DAB0A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Substantivo feminino</a:t>
            </a:r>
            <a:endParaRPr lang="pt-BR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6"/>
                </a:solidFill>
              </a:rPr>
              <a:t>1 </a:t>
            </a:r>
            <a:r>
              <a:rPr lang="pt-BR" b="1" dirty="0">
                <a:solidFill>
                  <a:schemeClr val="accent6"/>
                </a:solidFill>
              </a:rPr>
              <a:t>É</a:t>
            </a:r>
            <a:r>
              <a:rPr lang="pt-BR" dirty="0">
                <a:solidFill>
                  <a:schemeClr val="accent6"/>
                </a:solidFill>
              </a:rPr>
              <a:t> uma palavra do âmbito da </a:t>
            </a:r>
            <a:r>
              <a:rPr lang="pt-BR" b="1" dirty="0">
                <a:solidFill>
                  <a:schemeClr val="accent6"/>
                </a:solidFill>
              </a:rPr>
              <a:t>Medicina </a:t>
            </a:r>
            <a:r>
              <a:rPr lang="pt-BR" dirty="0">
                <a:solidFill>
                  <a:schemeClr val="accent6"/>
                </a:solidFill>
              </a:rPr>
              <a:t>que caracteriza a </a:t>
            </a:r>
            <a:r>
              <a:rPr lang="pt-BR" b="1" dirty="0">
                <a:solidFill>
                  <a:schemeClr val="accent6"/>
                </a:solidFill>
              </a:rPr>
              <a:t>localização anormal</a:t>
            </a:r>
            <a:r>
              <a:rPr lang="pt-BR" dirty="0">
                <a:solidFill>
                  <a:schemeClr val="accent6"/>
                </a:solidFill>
              </a:rPr>
              <a:t> de um órgão. O termo é de origem grega, formado por "</a:t>
            </a:r>
            <a:r>
              <a:rPr lang="pt-BR" i="1" dirty="0" err="1">
                <a:solidFill>
                  <a:schemeClr val="accent6"/>
                </a:solidFill>
              </a:rPr>
              <a:t>dys</a:t>
            </a:r>
            <a:r>
              <a:rPr lang="pt-BR" dirty="0">
                <a:solidFill>
                  <a:schemeClr val="accent6"/>
                </a:solidFill>
              </a:rPr>
              <a:t>" que significa "mau, ruim" e pelo radical "</a:t>
            </a:r>
            <a:r>
              <a:rPr lang="pt-BR" i="1" dirty="0">
                <a:solidFill>
                  <a:schemeClr val="accent6"/>
                </a:solidFill>
              </a:rPr>
              <a:t>topos</a:t>
            </a:r>
            <a:r>
              <a:rPr lang="pt-BR" dirty="0">
                <a:solidFill>
                  <a:schemeClr val="accent6"/>
                </a:solidFill>
              </a:rPr>
              <a:t>" que significa "lugar".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6"/>
                </a:solidFill>
              </a:rPr>
              <a:t>2. Lugar ou estado imaginário em que se vive em condições de extrema opressão, desespero ou privação; </a:t>
            </a:r>
            <a:r>
              <a:rPr lang="pt-BR" dirty="0" err="1">
                <a:solidFill>
                  <a:schemeClr val="accent6"/>
                </a:solidFill>
              </a:rPr>
              <a:t>antiutopia</a:t>
            </a:r>
            <a:r>
              <a:rPr lang="pt-BR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719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0818-CBAF-B74D-9236-98961649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B41B90-B925-E34C-8173-41D7C2E9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220153" cy="349540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Um lugar perfeito para todas as pessoas que vivem felizes e em harmonia pode ser considerada uma visão simplista do conceito de </a:t>
            </a:r>
            <a:r>
              <a:rPr lang="pt-BR" b="1" dirty="0"/>
              <a:t>utopia</a:t>
            </a:r>
            <a:r>
              <a:rPr lang="pt-BR" dirty="0"/>
              <a:t>, pois definir a perfeição que satisfaça a todos é algo complexo e não existe uma fórmula para isso.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Já as </a:t>
            </a:r>
            <a:r>
              <a:rPr lang="pt-BR" b="1" dirty="0"/>
              <a:t>distopias</a:t>
            </a:r>
            <a:r>
              <a:rPr lang="pt-BR" dirty="0"/>
              <a:t>, podem surgir de visões trágicas do futuro ou, até mesmo, de conceitos de utopias que, certamente, não agradariam a todos.</a:t>
            </a:r>
          </a:p>
        </p:txBody>
      </p:sp>
      <p:pic>
        <p:nvPicPr>
          <p:cNvPr id="4" name="Sobre Utopias_ Rubem Alves e Darcy Ribeiro">
            <a:hlinkClick r:id="" action="ppaction://media"/>
            <a:extLst>
              <a:ext uri="{FF2B5EF4-FFF2-40B4-BE49-F238E27FC236}">
                <a16:creationId xmlns:a16="http://schemas.microsoft.com/office/drawing/2014/main" id="{D2661C7A-0EB8-794F-8C10-E4819465D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3478" y="1144324"/>
            <a:ext cx="5393441" cy="404508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30C7EDF-3BA1-D74D-AD97-C2996B7A8EE4}"/>
              </a:ext>
            </a:extLst>
          </p:cNvPr>
          <p:cNvSpPr txBox="1">
            <a:spLocks/>
          </p:cNvSpPr>
          <p:nvPr/>
        </p:nvSpPr>
        <p:spPr>
          <a:xfrm>
            <a:off x="5963478" y="5189405"/>
            <a:ext cx="5393441" cy="1131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pt-BR" sz="1400" dirty="0"/>
              <a:t>Diálogos Impertinentes – A Utopia</a:t>
            </a:r>
            <a:br>
              <a:rPr lang="pt-BR" sz="1400" dirty="0">
                <a:solidFill>
                  <a:schemeClr val="accent1"/>
                </a:solidFill>
              </a:rPr>
            </a:br>
            <a:r>
              <a:rPr lang="pt-BR" sz="1400" dirty="0">
                <a:solidFill>
                  <a:schemeClr val="accent1"/>
                </a:solidFill>
              </a:rPr>
              <a:t>Rubem Alves e Darcy Ribeiro</a:t>
            </a:r>
          </a:p>
          <a:p>
            <a:pPr marL="0" indent="0" algn="r">
              <a:buNone/>
            </a:pPr>
            <a:r>
              <a:rPr lang="pt-BR" sz="1400" dirty="0">
                <a:solidFill>
                  <a:schemeClr val="accent1"/>
                </a:solidFill>
              </a:rPr>
              <a:t>Folha e PUC-SP</a:t>
            </a:r>
            <a:br>
              <a:rPr lang="pt-BR" sz="1400" dirty="0">
                <a:solidFill>
                  <a:schemeClr val="accent1"/>
                </a:solidFill>
              </a:rPr>
            </a:br>
            <a:r>
              <a:rPr lang="pt-BR" sz="1400" dirty="0"/>
              <a:t>Fonte: </a:t>
            </a:r>
            <a:r>
              <a:rPr lang="pt-BR" sz="1400" dirty="0">
                <a:hlinkClick r:id="rId5"/>
              </a:rPr>
              <a:t>https://www.youtube.com/watch?v=Xp6VW1jwnRM</a:t>
            </a:r>
            <a:r>
              <a:rPr lang="pt-BR" sz="14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568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25755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utopia, que durante muito tempo permaneceu na "roda dos enjeitados" do pensamento político, está de volta. Não reproduz nem confirma a crítica de seus adversários, mas busca o lugar que sempre foi seu de direito naquele campo comum da ética e da ação política.”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25755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utopia é uma forma de pensamento basicamente moderno, para onde convergiram várias outras formas de pensamento social. Ela é também herdeira de algumas formas de pensamento antigo, principalmente da literatura grega...”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1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70F60-9FA0-9246-82F5-9A81F46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Utopias e Distopias na Modernidade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70A70-7CDD-C14A-A779-6F75D0B4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7257551" cy="3649133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“A utopia nasce trazendo uma </a:t>
            </a:r>
            <a:r>
              <a:rPr lang="pt-BR" i="1" dirty="0" err="1"/>
              <a:t>contraditoriedade</a:t>
            </a:r>
            <a:r>
              <a:rPr lang="pt-BR" i="1" dirty="0"/>
              <a:t> congênita: sendo filha do desenvolvimento das forças produtivas próprias do Renascimento, funda virtualmente uma sociedade tão perfeita em seus fundamentos que termina por impedir toda forma de desenvolvimento.”</a:t>
            </a:r>
          </a:p>
          <a:p>
            <a:pPr marL="0" indent="0">
              <a:buNone/>
            </a:pPr>
            <a:r>
              <a:rPr lang="pt-BR" i="1" dirty="0">
                <a:solidFill>
                  <a:schemeClr val="accent1"/>
                </a:solidFill>
              </a:rPr>
              <a:t>Carlos Eduardo Ornelas </a:t>
            </a:r>
            <a:r>
              <a:rPr lang="pt-BR" i="1" dirty="0" err="1">
                <a:solidFill>
                  <a:schemeClr val="accent1"/>
                </a:solidFill>
              </a:rPr>
              <a:t>Berriel</a:t>
            </a:r>
            <a:br>
              <a:rPr lang="pt-BR" i="1" dirty="0"/>
            </a:br>
            <a:r>
              <a:rPr lang="pt-BR" i="1" dirty="0">
                <a:solidFill>
                  <a:schemeClr val="accent6"/>
                </a:solidFill>
              </a:rPr>
              <a:t>Prefácio do livro “Utopias e Distopias na Modernidade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9D71CC-969C-9A4F-8DD5-71778C5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26" y="2382308"/>
            <a:ext cx="2286000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79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{08C1E18C-B725-704E-9FB7-2E9E7593590F}tf10001058</Template>
  <TotalTime>159</TotalTime>
  <Words>1602</Words>
  <Application>Microsoft Macintosh PowerPoint</Application>
  <PresentationFormat>Widescreen</PresentationFormat>
  <Paragraphs>125</Paragraphs>
  <Slides>32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Celestial</vt:lpstr>
      <vt:lpstr>Distopia</vt:lpstr>
      <vt:lpstr>Apresentação</vt:lpstr>
      <vt:lpstr>Utopia</vt:lpstr>
      <vt:lpstr>Distopia</vt:lpstr>
      <vt:lpstr>Definições de Dicionário </vt:lpstr>
      <vt:lpstr>Utopias e Distopias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Utopias e Distopias na Modernidade</vt:lpstr>
      <vt:lpstr>RETROTOPIA DE BAUMAN</vt:lpstr>
      <vt:lpstr>Obras distópicas modernas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Distopia</dc:title>
  <dc:creator>Bruno Harnik</dc:creator>
  <cp:lastModifiedBy>Bruno Harnik</cp:lastModifiedBy>
  <cp:revision>14</cp:revision>
  <dcterms:created xsi:type="dcterms:W3CDTF">2019-06-17T17:06:13Z</dcterms:created>
  <dcterms:modified xsi:type="dcterms:W3CDTF">2019-06-18T20:51:03Z</dcterms:modified>
</cp:coreProperties>
</file>